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8" r:id="rId2"/>
    <p:sldId id="297" r:id="rId3"/>
    <p:sldId id="29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82" r:id="rId13"/>
    <p:sldId id="283" r:id="rId14"/>
    <p:sldId id="277" r:id="rId15"/>
    <p:sldId id="278" r:id="rId16"/>
    <p:sldId id="279" r:id="rId17"/>
    <p:sldId id="280" r:id="rId18"/>
    <p:sldId id="287" r:id="rId19"/>
    <p:sldId id="281" r:id="rId20"/>
    <p:sldId id="292" r:id="rId21"/>
    <p:sldId id="288" r:id="rId22"/>
    <p:sldId id="289" r:id="rId23"/>
    <p:sldId id="290" r:id="rId24"/>
    <p:sldId id="291" r:id="rId25"/>
    <p:sldId id="293" r:id="rId26"/>
    <p:sldId id="294" r:id="rId27"/>
    <p:sldId id="303" r:id="rId28"/>
    <p:sldId id="295" r:id="rId29"/>
    <p:sldId id="299" r:id="rId30"/>
    <p:sldId id="29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9664" autoAdjust="0"/>
  </p:normalViewPr>
  <p:slideViewPr>
    <p:cSldViewPr snapToGrid="0" snapToObjects="1">
      <p:cViewPr>
        <p:scale>
          <a:sx n="150" d="100"/>
          <a:sy n="150" d="100"/>
        </p:scale>
        <p:origin x="-1328" y="-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90826-D1F4-8040-A827-52F05685DA0F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7E466-9A90-FF40-B7F0-2617029E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9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calculation as next </a:t>
            </a:r>
            <a:r>
              <a:rPr lang="en-US" smtClean="0"/>
              <a:t>few pages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7E466-9A90-FF40-B7F0-2617029E9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7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9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3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4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8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1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5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2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52A7E-03BB-7145-9389-0478C80D8C0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E7B7B-D8CF-3C45-87DD-50E79FFB6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1.emf"/><Relationship Id="rId9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0817" y="2951431"/>
            <a:ext cx="106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10/08/16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0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0"/>
            <a:ext cx="38611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279400"/>
            <a:ext cx="2286000" cy="109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07400" y="155638"/>
            <a:ext cx="58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SKIP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9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0817" y="2951431"/>
            <a:ext cx="106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11/10/16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3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80"/>
          <a:stretch/>
        </p:blipFill>
        <p:spPr>
          <a:xfrm>
            <a:off x="1549400" y="876300"/>
            <a:ext cx="6032500" cy="38481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5029200" y="482600"/>
            <a:ext cx="1638300" cy="2616200"/>
          </a:xfrm>
          <a:prstGeom prst="line">
            <a:avLst/>
          </a:prstGeom>
          <a:ln w="952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23584" y="151368"/>
            <a:ext cx="335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Lorentzian</a:t>
            </a:r>
            <a:r>
              <a:rPr lang="en-US" dirty="0" smtClean="0">
                <a:solidFill>
                  <a:srgbClr val="FF0000"/>
                </a:solidFill>
              </a:rPr>
              <a:t> with ONE partial width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181600"/>
            <a:ext cx="1726484" cy="96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844592" y="5560536"/>
            <a:ext cx="133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broad priors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483100" y="4184650"/>
            <a:ext cx="1092200" cy="1441450"/>
          </a:xfrm>
          <a:prstGeom prst="line">
            <a:avLst/>
          </a:prstGeom>
          <a:ln w="952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89400" y="3098800"/>
            <a:ext cx="3213100" cy="730250"/>
          </a:xfrm>
          <a:prstGeom prst="line">
            <a:avLst/>
          </a:prstGeom>
          <a:ln w="952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02500" y="2742168"/>
            <a:ext cx="1201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energy not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truncated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5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027"/>
          <a:stretch/>
        </p:blipFill>
        <p:spPr>
          <a:xfrm>
            <a:off x="-1" y="88900"/>
            <a:ext cx="5105402" cy="224695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1833033" y="127000"/>
            <a:ext cx="4234" cy="6858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837267" y="1380067"/>
            <a:ext cx="4234" cy="6858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08458" y="424480"/>
            <a:ext cx="1495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data generated with: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 err="1" smtClean="0">
                <a:solidFill>
                  <a:srgbClr val="FF0000"/>
                </a:solidFill>
              </a:rPr>
              <a:t>Er</a:t>
            </a:r>
            <a:r>
              <a:rPr lang="en-US" sz="1200" dirty="0" smtClean="0">
                <a:solidFill>
                  <a:srgbClr val="FF0000"/>
                </a:solidFill>
              </a:rPr>
              <a:t>=80, </a:t>
            </a:r>
            <a:r>
              <a:rPr lang="en-US" sz="1200" dirty="0" err="1" smtClean="0">
                <a:solidFill>
                  <a:srgbClr val="FF0000"/>
                </a:solidFill>
              </a:rPr>
              <a:t>Ga</a:t>
            </a:r>
            <a:r>
              <a:rPr lang="en-US" sz="1200" dirty="0" smtClean="0">
                <a:solidFill>
                  <a:srgbClr val="FF0000"/>
                </a:solidFill>
              </a:rPr>
              <a:t>=10</a:t>
            </a:r>
            <a:endParaRPr lang="en-US" sz="1200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2327392"/>
            <a:ext cx="8390467" cy="4496693"/>
            <a:chOff x="0" y="2327392"/>
            <a:chExt cx="8390467" cy="44966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58" y="2350771"/>
              <a:ext cx="5018942" cy="22085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584700"/>
              <a:ext cx="5068084" cy="2239385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H="1" flipV="1">
              <a:off x="1" y="2327392"/>
              <a:ext cx="5105400" cy="846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1" y="4550833"/>
              <a:ext cx="5105400" cy="846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727200" y="2404534"/>
              <a:ext cx="4234" cy="6858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1638300" y="3632201"/>
              <a:ext cx="4234" cy="6858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731435" y="4643967"/>
              <a:ext cx="4234" cy="6858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1464734" y="5888567"/>
              <a:ext cx="4234" cy="6858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6299200" y="3310467"/>
              <a:ext cx="2091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z="1400" dirty="0" smtClean="0"/>
                <a:t>…larger error bars...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205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44592" y="5595171"/>
            <a:ext cx="292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***broad Gaussian priors***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838200"/>
            <a:ext cx="6032500" cy="3987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95800" y="4173680"/>
            <a:ext cx="1079500" cy="1498600"/>
          </a:xfrm>
          <a:prstGeom prst="line">
            <a:avLst/>
          </a:prstGeom>
          <a:ln w="952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305550" y="482600"/>
            <a:ext cx="857250" cy="2616200"/>
          </a:xfrm>
          <a:prstGeom prst="line">
            <a:avLst/>
          </a:prstGeom>
          <a:ln w="952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34684" y="125968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Lorentzian</a:t>
            </a:r>
            <a:r>
              <a:rPr lang="en-US" dirty="0" smtClean="0">
                <a:solidFill>
                  <a:srgbClr val="FF0000"/>
                </a:solidFill>
              </a:rPr>
              <a:t> with TWO partial widths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5181600"/>
            <a:ext cx="1726484" cy="96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cxnSp>
        <p:nvCxnSpPr>
          <p:cNvPr id="14" name="Straight Connector 13"/>
          <p:cNvCxnSpPr/>
          <p:nvPr/>
        </p:nvCxnSpPr>
        <p:spPr>
          <a:xfrm flipH="1" flipV="1">
            <a:off x="2540000" y="495300"/>
            <a:ext cx="348534" cy="2535767"/>
          </a:xfrm>
          <a:prstGeom prst="line">
            <a:avLst/>
          </a:prstGeom>
          <a:ln w="952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125601" y="482600"/>
            <a:ext cx="91732" cy="2548468"/>
          </a:xfrm>
          <a:prstGeom prst="line">
            <a:avLst/>
          </a:prstGeom>
          <a:ln w="952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61362" y="143939"/>
            <a:ext cx="190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notice degeneracy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8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23514"/>
            <a:ext cx="6413500" cy="29112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252" y="69221"/>
            <a:ext cx="1565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small uncertainties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2559050" y="223514"/>
            <a:ext cx="1" cy="52413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457450" y="1290314"/>
            <a:ext cx="1" cy="52413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438399" y="2338064"/>
            <a:ext cx="1" cy="52413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08458" y="424480"/>
            <a:ext cx="1495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data generated with: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 err="1" smtClean="0">
                <a:solidFill>
                  <a:srgbClr val="FF0000"/>
                </a:solidFill>
              </a:rPr>
              <a:t>Er</a:t>
            </a:r>
            <a:r>
              <a:rPr lang="en-US" sz="1200" dirty="0" smtClean="0">
                <a:solidFill>
                  <a:srgbClr val="FF0000"/>
                </a:solidFill>
              </a:rPr>
              <a:t>=80, </a:t>
            </a:r>
            <a:r>
              <a:rPr lang="en-US" sz="1200" dirty="0" err="1" smtClean="0">
                <a:solidFill>
                  <a:srgbClr val="FF0000"/>
                </a:solidFill>
              </a:rPr>
              <a:t>Ga</a:t>
            </a:r>
            <a:r>
              <a:rPr lang="en-US" sz="1200" dirty="0" smtClean="0">
                <a:solidFill>
                  <a:srgbClr val="FF0000"/>
                </a:solidFill>
              </a:rPr>
              <a:t>=1, Gb=10</a:t>
            </a:r>
            <a:endParaRPr lang="en-US" sz="12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41300" y="3416300"/>
            <a:ext cx="8922820" cy="3180800"/>
            <a:chOff x="241300" y="3416300"/>
            <a:chExt cx="8922820" cy="3180800"/>
          </a:xfrm>
        </p:grpSpPr>
        <p:sp>
          <p:nvSpPr>
            <p:cNvPr id="5" name="TextBox 4"/>
            <p:cNvSpPr txBox="1"/>
            <p:nvPr/>
          </p:nvSpPr>
          <p:spPr>
            <a:xfrm>
              <a:off x="908052" y="3418648"/>
              <a:ext cx="4732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sometimes, not always, depending on random number seed</a:t>
              </a:r>
              <a:r>
                <a:rPr lang="is-IS" sz="1400" dirty="0" smtClean="0">
                  <a:solidFill>
                    <a:srgbClr val="FF0000"/>
                  </a:solidFill>
                </a:rPr>
                <a:t>….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300" y="3766450"/>
              <a:ext cx="6362700" cy="2830650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 flipH="1" flipV="1">
              <a:off x="3003550" y="3830314"/>
              <a:ext cx="1" cy="52413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2019300" y="4852664"/>
              <a:ext cx="1" cy="52413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032001" y="5900414"/>
              <a:ext cx="1" cy="524132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665119" y="3851712"/>
              <a:ext cx="249900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the posterior peaks are all over </a:t>
              </a:r>
            </a:p>
            <a:p>
              <a:r>
                <a:rPr lang="en-US" sz="1200" dirty="0" smtClean="0">
                  <a:solidFill>
                    <a:srgbClr val="FF0000"/>
                  </a:solidFill>
                </a:rPr>
                <a:t>the place; the problem is that the</a:t>
              </a:r>
            </a:p>
            <a:p>
              <a:r>
                <a:rPr lang="en-US" sz="1200" dirty="0" smtClean="0">
                  <a:solidFill>
                    <a:srgbClr val="FF0000"/>
                  </a:solidFill>
                </a:rPr>
                <a:t>system keeps switching between</a:t>
              </a:r>
            </a:p>
            <a:p>
              <a:r>
                <a:rPr lang="en-US" sz="1200" dirty="0" smtClean="0">
                  <a:solidFill>
                    <a:srgbClr val="FF0000"/>
                  </a:solidFill>
                </a:rPr>
                <a:t>two states: one where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Ga</a:t>
              </a:r>
              <a:r>
                <a:rPr lang="en-US" sz="1200" dirty="0" smtClean="0">
                  <a:solidFill>
                    <a:srgbClr val="FF0000"/>
                  </a:solidFill>
                </a:rPr>
                <a:t>=1, Gb=10,</a:t>
              </a:r>
            </a:p>
            <a:p>
              <a:r>
                <a:rPr lang="en-US" sz="1200" dirty="0" smtClean="0">
                  <a:solidFill>
                    <a:srgbClr val="FF0000"/>
                  </a:solidFill>
                </a:rPr>
                <a:t>and another where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Ga</a:t>
              </a:r>
              <a:r>
                <a:rPr lang="en-US" sz="1200" dirty="0" smtClean="0">
                  <a:solidFill>
                    <a:srgbClr val="FF0000"/>
                  </a:solidFill>
                </a:rPr>
                <a:t>=10, Gb=1;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 smtClean="0">
                  <a:solidFill>
                    <a:srgbClr val="FF0000"/>
                  </a:solidFill>
                </a:rPr>
                <a:t>since both solutions are just as valid </a:t>
              </a:r>
            </a:p>
            <a:p>
              <a:r>
                <a:rPr lang="en-US" sz="1200" dirty="0" smtClean="0">
                  <a:solidFill>
                    <a:srgbClr val="FF0000"/>
                  </a:solidFill>
                </a:rPr>
                <a:t>numerically, the system can’t decide</a:t>
              </a:r>
            </a:p>
            <a:p>
              <a:r>
                <a:rPr lang="en-US" sz="1200" dirty="0" smtClean="0">
                  <a:solidFill>
                    <a:srgbClr val="FF0000"/>
                  </a:solidFill>
                </a:rPr>
                <a:t>which one to converge to, and hence </a:t>
              </a:r>
            </a:p>
            <a:p>
              <a:r>
                <a:rPr lang="en-US" sz="1200" dirty="0" smtClean="0">
                  <a:solidFill>
                    <a:srgbClr val="FF0000"/>
                  </a:solidFill>
                </a:rPr>
                <a:t>it gets stuck</a:t>
              </a:r>
              <a:r>
                <a:rPr lang="is-IS" sz="1200" dirty="0" smtClean="0">
                  <a:solidFill>
                    <a:srgbClr val="FF0000"/>
                  </a:solidFill>
                </a:rPr>
                <a:t>…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4665133" y="5288146"/>
              <a:ext cx="124881" cy="27890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599185" y="4988469"/>
              <a:ext cx="398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723900" y="3418648"/>
              <a:ext cx="6642100" cy="0"/>
            </a:xfrm>
            <a:prstGeom prst="line">
              <a:avLst/>
            </a:prstGeom>
            <a:ln w="952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84200" y="3416300"/>
              <a:ext cx="152400" cy="350150"/>
            </a:xfrm>
            <a:prstGeom prst="line">
              <a:avLst/>
            </a:prstGeom>
            <a:ln w="952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36600" y="3416300"/>
              <a:ext cx="171452" cy="749300"/>
            </a:xfrm>
            <a:prstGeom prst="line">
              <a:avLst/>
            </a:prstGeom>
            <a:ln w="952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366000" y="3416300"/>
              <a:ext cx="0" cy="435412"/>
            </a:xfrm>
            <a:prstGeom prst="line">
              <a:avLst/>
            </a:prstGeom>
            <a:ln w="952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36600" y="3416300"/>
              <a:ext cx="1720851" cy="1739900"/>
            </a:xfrm>
            <a:prstGeom prst="line">
              <a:avLst/>
            </a:prstGeom>
            <a:ln w="952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08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859517"/>
              </p:ext>
            </p:extLst>
          </p:nvPr>
        </p:nvGraphicFramePr>
        <p:xfrm>
          <a:off x="508000" y="1162050"/>
          <a:ext cx="1930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Equation" r:id="rId3" imgW="1930400" imgH="635000" progId="Equation.3">
                  <p:embed/>
                </p:oleObj>
              </mc:Choice>
              <mc:Fallback>
                <p:oleObj name="Equation" r:id="rId3" imgW="19304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000" y="1162050"/>
                        <a:ext cx="19304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148687"/>
              </p:ext>
            </p:extLst>
          </p:nvPr>
        </p:nvGraphicFramePr>
        <p:xfrm>
          <a:off x="508000" y="2336800"/>
          <a:ext cx="11811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Equation" r:id="rId5" imgW="1181100" imgH="2044700" progId="Equation.3">
                  <p:embed/>
                </p:oleObj>
              </mc:Choice>
              <mc:Fallback>
                <p:oleObj name="Equation" r:id="rId5" imgW="1181100" imgH="204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000" y="2336800"/>
                        <a:ext cx="1181100" cy="20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547218"/>
              </p:ext>
            </p:extLst>
          </p:nvPr>
        </p:nvGraphicFramePr>
        <p:xfrm>
          <a:off x="508000" y="4832350"/>
          <a:ext cx="14859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Equation" r:id="rId7" imgW="1485900" imgH="596900" progId="Equation.3">
                  <p:embed/>
                </p:oleObj>
              </mc:Choice>
              <mc:Fallback>
                <p:oleObj name="Equation" r:id="rId7" imgW="14859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8000" y="4832350"/>
                        <a:ext cx="14859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2850" y="1181100"/>
            <a:ext cx="5086232" cy="49339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867150" y="2946400"/>
            <a:ext cx="308610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93900" y="183634"/>
            <a:ext cx="401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in variables to break degeneracy: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8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76102"/>
            <a:ext cx="5834675" cy="257664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2533650" y="376102"/>
            <a:ext cx="1" cy="52413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2565401" y="1341302"/>
            <a:ext cx="1" cy="52413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520949" y="2287452"/>
            <a:ext cx="1" cy="52413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0752" y="140559"/>
            <a:ext cx="3261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repeated attempts give reasonable results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" y="3441700"/>
            <a:ext cx="5889015" cy="263089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2539997" y="3455852"/>
            <a:ext cx="1" cy="52413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247898" y="4421052"/>
            <a:ext cx="1" cy="52413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158996" y="5386252"/>
            <a:ext cx="1" cy="52413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599" y="3213100"/>
            <a:ext cx="6019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8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406" y="216237"/>
            <a:ext cx="8847593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that is not a solution in the actual data analysis,  when penetration factors, P</a:t>
            </a:r>
            <a:r>
              <a:rPr lang="en-US" baseline="-25000" dirty="0" smtClean="0"/>
              <a:t>i</a:t>
            </a:r>
            <a:r>
              <a:rPr lang="en-US" dirty="0" smtClean="0"/>
              <a:t>, need </a:t>
            </a:r>
          </a:p>
          <a:p>
            <a:r>
              <a:rPr lang="en-US" dirty="0" smtClean="0"/>
              <a:t>to be calculated using Coulomb wave functions;</a:t>
            </a:r>
          </a:p>
          <a:p>
            <a:endParaRPr lang="en-US" dirty="0"/>
          </a:p>
          <a:p>
            <a:r>
              <a:rPr lang="en-US" dirty="0" smtClean="0"/>
              <a:t>	for example, for </a:t>
            </a:r>
            <a:r>
              <a:rPr lang="en-US" baseline="30000" dirty="0" smtClean="0"/>
              <a:t>3</a:t>
            </a:r>
            <a:r>
              <a:rPr lang="en-US" dirty="0" smtClean="0"/>
              <a:t>H(</a:t>
            </a:r>
            <a:r>
              <a:rPr lang="en-US" dirty="0" err="1" smtClean="0"/>
              <a:t>d,n</a:t>
            </a:r>
            <a:r>
              <a:rPr lang="en-US" dirty="0" smtClean="0"/>
              <a:t>)</a:t>
            </a:r>
            <a:r>
              <a:rPr lang="en-US" baseline="30000" dirty="0" smtClean="0"/>
              <a:t>4</a:t>
            </a:r>
            <a:r>
              <a:rPr lang="en-US" dirty="0" smtClean="0"/>
              <a:t>He, we got:</a:t>
            </a:r>
          </a:p>
          <a:p>
            <a:endParaRPr lang="en-US" dirty="0"/>
          </a:p>
          <a:p>
            <a:r>
              <a:rPr lang="en-US" dirty="0" smtClean="0"/>
              <a:t>		</a:t>
            </a:r>
            <a:r>
              <a:rPr lang="en-US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G</a:t>
            </a:r>
            <a:r>
              <a:rPr lang="en-US" baseline="-25000" dirty="0" err="1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 = 2P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g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		</a:t>
            </a:r>
            <a:r>
              <a:rPr lang="en-US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G</a:t>
            </a:r>
            <a:r>
              <a:rPr lang="en-US" baseline="-25000" dirty="0" err="1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= 2P</a:t>
            </a:r>
            <a:r>
              <a:rPr lang="en-US" baseline="-25000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  <a:latin typeface="Symbol" charset="2"/>
                <a:cs typeface="Symbol" charset="2"/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baseline="-25000" dirty="0">
                <a:solidFill>
                  <a:srgbClr val="FF0000"/>
                </a:solidFill>
              </a:rPr>
              <a:t>d</a:t>
            </a:r>
          </a:p>
          <a:p>
            <a:endParaRPr lang="en-US" baseline="-25000" dirty="0"/>
          </a:p>
          <a:p>
            <a:r>
              <a:rPr lang="en-US" dirty="0" smtClean="0"/>
              <a:t>	and the model parameters are the reduced widths, </a:t>
            </a:r>
            <a:r>
              <a:rPr lang="en-US" dirty="0">
                <a:latin typeface="Symbol" charset="2"/>
                <a:cs typeface="Symbol" charset="2"/>
              </a:rPr>
              <a:t>g</a:t>
            </a:r>
            <a:r>
              <a:rPr lang="en-US" baseline="30000" dirty="0"/>
              <a:t>2</a:t>
            </a:r>
            <a:r>
              <a:rPr lang="en-US" dirty="0" smtClean="0"/>
              <a:t>, not the partial widths, 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baseline="-25000" dirty="0" err="1" smtClean="0"/>
              <a:t>i</a:t>
            </a:r>
            <a:endParaRPr lang="en-US" dirty="0" smtClean="0"/>
          </a:p>
          <a:p>
            <a:endParaRPr lang="en-US" baseline="-25000" dirty="0"/>
          </a:p>
          <a:p>
            <a:r>
              <a:rPr lang="en-US" dirty="0" smtClean="0"/>
              <a:t>the denominator can be written as a product </a:t>
            </a:r>
            <a:r>
              <a:rPr lang="en-US" dirty="0" smtClean="0">
                <a:solidFill>
                  <a:srgbClr val="FF0000"/>
                </a:solidFill>
              </a:rPr>
              <a:t>4P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g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g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, and the product of reduced</a:t>
            </a:r>
          </a:p>
          <a:p>
            <a:r>
              <a:rPr lang="en-US" dirty="0" smtClean="0"/>
              <a:t>widths can be redefined, but this is not possible for the denominator: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is-IS" dirty="0" smtClean="0">
                <a:solidFill>
                  <a:srgbClr val="FF0000"/>
                </a:solidFill>
              </a:rPr>
              <a:t>… + 0.25(</a:t>
            </a:r>
            <a:r>
              <a:rPr lang="en-US" dirty="0" smtClean="0">
                <a:solidFill>
                  <a:srgbClr val="FF0000"/>
                </a:solidFill>
              </a:rPr>
              <a:t>2P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g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is-IS" dirty="0" smtClean="0">
                <a:solidFill>
                  <a:srgbClr val="FF0000"/>
                </a:solidFill>
              </a:rPr>
              <a:t>+</a:t>
            </a:r>
            <a:r>
              <a:rPr lang="en-US" dirty="0" smtClean="0">
                <a:solidFill>
                  <a:srgbClr val="FF0000"/>
                </a:solidFill>
              </a:rPr>
              <a:t>2P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g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is-IS" dirty="0" smtClean="0">
                <a:solidFill>
                  <a:srgbClr val="FF0000"/>
                </a:solidFill>
              </a:rPr>
              <a:t>)</a:t>
            </a:r>
            <a:endParaRPr lang="en-US" baseline="-25000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205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0817" y="2951431"/>
            <a:ext cx="106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01/10/17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5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196" y="477335"/>
            <a:ext cx="79466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the papers published/submitted so far: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008000"/>
                </a:solidFill>
              </a:rPr>
              <a:t>Iliadis</a:t>
            </a:r>
            <a:r>
              <a:rPr lang="en-US" dirty="0" smtClean="0">
                <a:solidFill>
                  <a:srgbClr val="008000"/>
                </a:solidFill>
              </a:rPr>
              <a:t> et al., </a:t>
            </a:r>
            <a:r>
              <a:rPr lang="en-US" dirty="0" err="1" smtClean="0">
                <a:solidFill>
                  <a:srgbClr val="008000"/>
                </a:solidFill>
              </a:rPr>
              <a:t>ApJ</a:t>
            </a:r>
            <a:r>
              <a:rPr lang="en-US" dirty="0" smtClean="0">
                <a:solidFill>
                  <a:srgbClr val="008000"/>
                </a:solidFill>
              </a:rPr>
              <a:t> 831, 107 (2016)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Gomez et al., submitted to </a:t>
            </a:r>
            <a:r>
              <a:rPr lang="en-US" dirty="0" err="1" smtClean="0">
                <a:solidFill>
                  <a:srgbClr val="008000"/>
                </a:solidFill>
              </a:rPr>
              <a:t>ApJ</a:t>
            </a:r>
            <a:r>
              <a:rPr lang="en-US" dirty="0" smtClean="0">
                <a:solidFill>
                  <a:srgbClr val="008000"/>
                </a:solidFill>
              </a:rPr>
              <a:t> (2017)</a:t>
            </a:r>
          </a:p>
          <a:p>
            <a:endParaRPr lang="en-US" dirty="0"/>
          </a:p>
          <a:p>
            <a:r>
              <a:rPr lang="en-US" dirty="0" smtClean="0"/>
              <a:t>all we did is to use an </a:t>
            </a:r>
            <a:r>
              <a:rPr lang="en-US" dirty="0" smtClean="0">
                <a:solidFill>
                  <a:srgbClr val="0000FF"/>
                </a:solidFill>
              </a:rPr>
              <a:t>external table </a:t>
            </a:r>
            <a:r>
              <a:rPr lang="en-US" dirty="0" smtClean="0"/>
              <a:t>containing the results of a theoretical S-factor</a:t>
            </a:r>
          </a:p>
          <a:p>
            <a:r>
              <a:rPr lang="en-US" dirty="0" smtClean="0"/>
              <a:t>calculation and to find the “scale factor” by which theory needs to be multiplied to </a:t>
            </a:r>
          </a:p>
          <a:p>
            <a:r>
              <a:rPr lang="en-US" dirty="0" smtClean="0"/>
              <a:t>fit the data [there are other parameters for systematic uncertainties, outliers, etc.].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4196" y="2949601"/>
            <a:ext cx="8113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future, our goal is to </a:t>
            </a:r>
            <a:r>
              <a:rPr lang="en-US" dirty="0" smtClean="0">
                <a:solidFill>
                  <a:srgbClr val="FF0000"/>
                </a:solidFill>
              </a:rPr>
              <a:t>estimate directly the parameters of the nuclear model</a:t>
            </a:r>
            <a:r>
              <a:rPr lang="en-US" dirty="0" smtClean="0"/>
              <a:t>; </a:t>
            </a:r>
          </a:p>
          <a:p>
            <a:r>
              <a:rPr lang="en-US" dirty="0" smtClean="0"/>
              <a:t>this means that we cannot simply input an external table with the nuclear model</a:t>
            </a:r>
          </a:p>
          <a:p>
            <a:r>
              <a:rPr lang="en-US" dirty="0" smtClean="0"/>
              <a:t>results. What needs to be done is to </a:t>
            </a:r>
            <a:r>
              <a:rPr lang="en-US" dirty="0" smtClean="0">
                <a:solidFill>
                  <a:srgbClr val="0000FF"/>
                </a:solidFill>
              </a:rPr>
              <a:t>include the nuclear model as a function in JAGS</a:t>
            </a:r>
            <a:r>
              <a:rPr lang="en-US" dirty="0" smtClean="0"/>
              <a:t>,</a:t>
            </a:r>
          </a:p>
          <a:p>
            <a:r>
              <a:rPr lang="en-US" dirty="0" smtClean="0"/>
              <a:t>to call this function directly during sampling, and to optimize the parameters.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4196" y="4343399"/>
            <a:ext cx="8206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simplest nuclear model we can think of is a </a:t>
            </a:r>
            <a:r>
              <a:rPr lang="en-US" dirty="0" err="1" smtClean="0"/>
              <a:t>Breit</a:t>
            </a:r>
            <a:r>
              <a:rPr lang="en-US" dirty="0" smtClean="0"/>
              <a:t>-Wigner S-factor, with three</a:t>
            </a:r>
          </a:p>
          <a:p>
            <a:r>
              <a:rPr lang="en-US" dirty="0" smtClean="0"/>
              <a:t>parameters: resonance energy, incoming width, outgoing width. A good example is</a:t>
            </a:r>
          </a:p>
          <a:p>
            <a:r>
              <a:rPr lang="en-US" dirty="0" smtClean="0"/>
              <a:t>the </a:t>
            </a:r>
            <a:r>
              <a:rPr lang="en-US" baseline="30000" dirty="0" smtClean="0"/>
              <a:t>3</a:t>
            </a:r>
            <a:r>
              <a:rPr lang="en-US" dirty="0" smtClean="0"/>
              <a:t>H(</a:t>
            </a:r>
            <a:r>
              <a:rPr lang="en-US" dirty="0" err="1" smtClean="0"/>
              <a:t>d,n</a:t>
            </a:r>
            <a:r>
              <a:rPr lang="en-US" dirty="0" smtClean="0"/>
              <a:t>)</a:t>
            </a:r>
            <a:r>
              <a:rPr lang="en-US" baseline="30000" dirty="0"/>
              <a:t>4</a:t>
            </a:r>
            <a:r>
              <a:rPr lang="en-US" dirty="0" smtClean="0"/>
              <a:t>He reaction S-factor, shown in the next slide. This will be our next project.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196" y="5401733"/>
            <a:ext cx="8181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However, before we get there it is interesting to perform a few tests using </a:t>
            </a:r>
            <a:r>
              <a:rPr lang="en-US" dirty="0" err="1" smtClean="0"/>
              <a:t>Lorentzian</a:t>
            </a:r>
            <a:endParaRPr lang="en-US" dirty="0" smtClean="0"/>
          </a:p>
          <a:p>
            <a:r>
              <a:rPr lang="en-US" dirty="0" smtClean="0"/>
              <a:t>functions [not exactly the same as </a:t>
            </a:r>
            <a:r>
              <a:rPr lang="en-US" dirty="0" err="1" smtClean="0"/>
              <a:t>Breit</a:t>
            </a:r>
            <a:r>
              <a:rPr lang="en-US" dirty="0" smtClean="0"/>
              <a:t>-Wigner, but more on that later], for which</a:t>
            </a:r>
          </a:p>
          <a:p>
            <a:r>
              <a:rPr lang="en-US" dirty="0" smtClean="0"/>
              <a:t>we also have 3 parameters, but for which we do not need a new JAGS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7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2463" y="196395"/>
            <a:ext cx="121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fresh start: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318" y="3475182"/>
            <a:ext cx="3406592" cy="3245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362" y="623799"/>
            <a:ext cx="17142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data generated with:</a:t>
            </a:r>
          </a:p>
          <a:p>
            <a:r>
              <a:rPr lang="en-US" sz="1400" dirty="0" err="1" smtClean="0">
                <a:solidFill>
                  <a:srgbClr val="0000FF"/>
                </a:solidFill>
              </a:rPr>
              <a:t>Er</a:t>
            </a:r>
            <a:r>
              <a:rPr lang="en-US" sz="1400" dirty="0" smtClean="0">
                <a:solidFill>
                  <a:srgbClr val="0000FF"/>
                </a:solidFill>
              </a:rPr>
              <a:t>=80</a:t>
            </a:r>
          </a:p>
          <a:p>
            <a:r>
              <a:rPr lang="en-US" sz="1400" dirty="0" err="1" smtClean="0">
                <a:solidFill>
                  <a:srgbClr val="0000FF"/>
                </a:solidFill>
              </a:rPr>
              <a:t>Ga</a:t>
            </a:r>
            <a:r>
              <a:rPr lang="en-US" sz="1400" dirty="0" smtClean="0">
                <a:solidFill>
                  <a:srgbClr val="0000FF"/>
                </a:solidFill>
              </a:rPr>
              <a:t>=1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Gb=10</a:t>
            </a:r>
            <a:endParaRPr lang="en-US" sz="1400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57272" y="1"/>
            <a:ext cx="3394363" cy="3337908"/>
            <a:chOff x="5657272" y="1"/>
            <a:chExt cx="3394363" cy="333790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272" y="1"/>
              <a:ext cx="3394363" cy="3337908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8235950" y="2597150"/>
              <a:ext cx="0" cy="56515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235950" y="1414583"/>
              <a:ext cx="0" cy="56515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324850" y="234495"/>
              <a:ext cx="0" cy="56515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1362" y="5484198"/>
            <a:ext cx="2293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[no initial starting values]</a:t>
            </a:r>
            <a:endParaRPr lang="en-US" sz="1600" dirty="0">
              <a:solidFill>
                <a:srgbClr val="0000FF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1362" y="1747885"/>
            <a:ext cx="4301364" cy="3476390"/>
            <a:chOff x="331362" y="1747885"/>
            <a:chExt cx="4301364" cy="3476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362" y="4371066"/>
              <a:ext cx="1550197" cy="85320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362" y="1747885"/>
              <a:ext cx="4301364" cy="2245647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53680" y="3348986"/>
            <a:ext cx="3331294" cy="3188701"/>
            <a:chOff x="2253680" y="3348986"/>
            <a:chExt cx="3331294" cy="3188701"/>
          </a:xfrm>
        </p:grpSpPr>
        <p:sp>
          <p:nvSpPr>
            <p:cNvPr id="16" name="TextBox 15"/>
            <p:cNvSpPr txBox="1"/>
            <p:nvPr/>
          </p:nvSpPr>
          <p:spPr>
            <a:xfrm>
              <a:off x="3681889" y="4937249"/>
              <a:ext cx="1903085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now I get always good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results, even doing 10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runs in a row!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if I switch to broad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Gaussian priors, the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results are immediately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bad!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253680" y="3348986"/>
              <a:ext cx="2202873" cy="1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456553" y="3348986"/>
              <a:ext cx="0" cy="1199907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124200" y="3756875"/>
              <a:ext cx="1332353" cy="2"/>
            </a:xfrm>
            <a:prstGeom prst="line">
              <a:avLst/>
            </a:prstGeom>
            <a:ln w="952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740898" y="1397111"/>
            <a:ext cx="2951891" cy="1730554"/>
            <a:chOff x="2740898" y="1397111"/>
            <a:chExt cx="2951891" cy="1730554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2740898" y="3127664"/>
              <a:ext cx="2202873" cy="1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943771" y="1927757"/>
              <a:ext cx="0" cy="1199907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456553" y="1397111"/>
              <a:ext cx="1236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Gaussian prior 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for energy 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55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7729"/>
              </p:ext>
            </p:extLst>
          </p:nvPr>
        </p:nvGraphicFramePr>
        <p:xfrm>
          <a:off x="1766457" y="935182"/>
          <a:ext cx="5183906" cy="4042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907"/>
                <a:gridCol w="461818"/>
                <a:gridCol w="427182"/>
                <a:gridCol w="1588325"/>
                <a:gridCol w="686129"/>
                <a:gridCol w="738910"/>
                <a:gridCol w="796635"/>
              </a:tblGrid>
              <a:tr h="53824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priors for reduced widths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initial values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results: mixing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results:</a:t>
                      </a:r>
                    </a:p>
                    <a:p>
                      <a:r>
                        <a:rPr lang="en-US" sz="1400" dirty="0" smtClean="0"/>
                        <a:t>data fit</a:t>
                      </a:r>
                      <a:endParaRPr lang="en-US" sz="1400" dirty="0"/>
                    </a:p>
                  </a:txBody>
                  <a:tcPr/>
                </a:tc>
              </a:tr>
              <a:tr h="4935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uniform [1,1000]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935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broad Gaussian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bad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bad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4935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uniform[1,1000]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bad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bad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4935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uniform[1,1000]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bad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bad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4935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uniform[1,1000]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935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uniform[1,1000]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9356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9636" y="300243"/>
            <a:ext cx="40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several runs for each condition below: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1424" y="5449453"/>
            <a:ext cx="6583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conclusion: good results are obtained with </a:t>
            </a:r>
            <a:r>
              <a:rPr lang="en-US" dirty="0" smtClean="0">
                <a:solidFill>
                  <a:srgbClr val="FF0000"/>
                </a:solidFill>
              </a:rPr>
              <a:t>uniform priors for widths 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	   </a:t>
            </a:r>
            <a:r>
              <a:rPr lang="en-US" dirty="0" smtClean="0"/>
              <a:t>and </a:t>
            </a:r>
            <a:r>
              <a:rPr lang="en-US" dirty="0" err="1" smtClean="0"/>
              <a:t>Ga</a:t>
            </a:r>
            <a:r>
              <a:rPr lang="en-US" dirty="0" smtClean="0"/>
              <a:t> and Gb that are </a:t>
            </a:r>
            <a:r>
              <a:rPr lang="en-US" dirty="0" smtClean="0">
                <a:solidFill>
                  <a:srgbClr val="FF0000"/>
                </a:solidFill>
              </a:rPr>
              <a:t>not too similar</a:t>
            </a:r>
          </a:p>
        </p:txBody>
      </p:sp>
    </p:spTree>
    <p:extLst>
      <p:ext uri="{BB962C8B-B14F-4D97-AF65-F5344CB8AC3E}">
        <p14:creationId xmlns:p14="http://schemas.microsoft.com/office/powerpoint/2010/main" val="164755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530" y="4767498"/>
            <a:ext cx="2170544" cy="20905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0186" y="219487"/>
            <a:ext cx="7984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of the following </a:t>
            </a:r>
            <a:r>
              <a:rPr lang="en-US" dirty="0" smtClean="0">
                <a:solidFill>
                  <a:srgbClr val="FF0000"/>
                </a:solidFill>
              </a:rPr>
              <a:t>good results </a:t>
            </a:r>
            <a:r>
              <a:rPr lang="en-US" dirty="0" smtClean="0"/>
              <a:t>were obtained with uniform priors and </a:t>
            </a:r>
            <a:r>
              <a:rPr lang="en-US" dirty="0" err="1" smtClean="0">
                <a:solidFill>
                  <a:srgbClr val="FF0000"/>
                </a:solidFill>
              </a:rPr>
              <a:t>Ga</a:t>
            </a:r>
            <a:r>
              <a:rPr lang="en-US" dirty="0" smtClean="0">
                <a:solidFill>
                  <a:srgbClr val="FF0000"/>
                </a:solidFill>
              </a:rPr>
              <a:t>=2, Gb=4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Ga</a:t>
            </a:r>
            <a:r>
              <a:rPr lang="en-US" dirty="0" smtClean="0"/>
              <a:t> and Gb not too different]: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6268" y="1119924"/>
            <a:ext cx="2666985" cy="3709753"/>
            <a:chOff x="196268" y="1119924"/>
            <a:chExt cx="2666985" cy="3709753"/>
          </a:xfrm>
        </p:grpSpPr>
        <p:grpSp>
          <p:nvGrpSpPr>
            <p:cNvPr id="5" name="Group 4"/>
            <p:cNvGrpSpPr/>
            <p:nvPr/>
          </p:nvGrpSpPr>
          <p:grpSpPr>
            <a:xfrm>
              <a:off x="196268" y="1119924"/>
              <a:ext cx="2666985" cy="3709753"/>
              <a:chOff x="196268" y="1119924"/>
              <a:chExt cx="2666985" cy="370975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268" y="1119924"/>
                <a:ext cx="2666985" cy="2666985"/>
              </a:xfrm>
              <a:prstGeom prst="rect">
                <a:avLst/>
              </a:prstGeom>
            </p:spPr>
          </p:pic>
          <p:cxnSp>
            <p:nvCxnSpPr>
              <p:cNvPr id="17" name="Straight Connector 16"/>
              <p:cNvCxnSpPr/>
              <p:nvPr/>
            </p:nvCxnSpPr>
            <p:spPr>
              <a:xfrm flipV="1">
                <a:off x="773545" y="2516909"/>
                <a:ext cx="773546" cy="1824183"/>
              </a:xfrm>
              <a:prstGeom prst="line">
                <a:avLst/>
              </a:prstGeom>
              <a:ln w="952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256068" y="4306457"/>
                <a:ext cx="12679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best result you 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can hope for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>
              <a:off x="2300807" y="1299633"/>
              <a:ext cx="0" cy="45676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72207" y="2239433"/>
              <a:ext cx="0" cy="45676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288108" y="3188732"/>
              <a:ext cx="0" cy="45676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963711" y="1119924"/>
            <a:ext cx="2757350" cy="4067418"/>
            <a:chOff x="2963711" y="1119924"/>
            <a:chExt cx="2757350" cy="406741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2963711" y="1119924"/>
              <a:ext cx="0" cy="2713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77567" y="1119924"/>
              <a:ext cx="2743494" cy="4067418"/>
              <a:chOff x="2977567" y="1119924"/>
              <a:chExt cx="2743494" cy="406741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0398" y="1119924"/>
                <a:ext cx="2660663" cy="2643894"/>
              </a:xfrm>
              <a:prstGeom prst="rect">
                <a:avLst/>
              </a:prstGeom>
            </p:spPr>
          </p:pic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3363186" y="3255044"/>
                <a:ext cx="331359" cy="1247683"/>
              </a:xfrm>
              <a:prstGeom prst="line">
                <a:avLst/>
              </a:prstGeom>
              <a:ln w="952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3694545" y="3567546"/>
                <a:ext cx="152401" cy="935181"/>
              </a:xfrm>
              <a:prstGeom prst="line">
                <a:avLst/>
              </a:prstGeom>
              <a:ln w="952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2977567" y="4448678"/>
                <a:ext cx="203560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different chains converge 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to different values, but 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final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smtClean="0">
                    <a:solidFill>
                      <a:srgbClr val="FF0000"/>
                    </a:solidFill>
                  </a:rPr>
                  <a:t>fit looks good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V="1">
                <a:off x="4560455" y="3645496"/>
                <a:ext cx="242791" cy="857231"/>
              </a:xfrm>
              <a:prstGeom prst="line">
                <a:avLst/>
              </a:prstGeom>
              <a:ln w="952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4560455" y="3631047"/>
                <a:ext cx="779661" cy="871680"/>
              </a:xfrm>
              <a:prstGeom prst="line">
                <a:avLst/>
              </a:prstGeom>
              <a:ln w="952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5154074" y="1309134"/>
              <a:ext cx="0" cy="45676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760374" y="2243666"/>
              <a:ext cx="0" cy="45676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298007" y="3178516"/>
              <a:ext cx="0" cy="45676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340116" y="1050236"/>
            <a:ext cx="3362101" cy="4502789"/>
            <a:chOff x="5340116" y="1050236"/>
            <a:chExt cx="3362101" cy="450278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817748" y="1119924"/>
              <a:ext cx="0" cy="2713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5340116" y="1050236"/>
              <a:ext cx="3362101" cy="4502789"/>
              <a:chOff x="5340116" y="1050236"/>
              <a:chExt cx="3362101" cy="450278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5129" y="1050236"/>
                <a:ext cx="2777088" cy="2736673"/>
              </a:xfrm>
              <a:prstGeom prst="rect">
                <a:avLst/>
              </a:prstGeom>
            </p:spPr>
          </p:pic>
          <p:cxnSp>
            <p:nvCxnSpPr>
              <p:cNvPr id="25" name="Straight Connector 24"/>
              <p:cNvCxnSpPr/>
              <p:nvPr/>
            </p:nvCxnSpPr>
            <p:spPr>
              <a:xfrm flipV="1">
                <a:off x="6121400" y="3296227"/>
                <a:ext cx="152401" cy="935181"/>
              </a:xfrm>
              <a:prstGeom prst="line">
                <a:avLst/>
              </a:prstGeom>
              <a:ln w="952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6121400" y="3567547"/>
                <a:ext cx="581892" cy="663861"/>
              </a:xfrm>
              <a:prstGeom prst="line">
                <a:avLst/>
              </a:prstGeom>
              <a:ln w="952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5340116" y="4168030"/>
                <a:ext cx="157677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given chain jumps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from first solution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to second one, but 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final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 smtClean="0">
                    <a:solidFill>
                      <a:srgbClr val="FF0000"/>
                    </a:solidFill>
                  </a:rPr>
                  <a:t>fit looks good;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notice the broader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posteriors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6" name="Straight Connector 35"/>
            <p:cNvCxnSpPr/>
            <p:nvPr/>
          </p:nvCxnSpPr>
          <p:spPr>
            <a:xfrm>
              <a:off x="7918440" y="1252351"/>
              <a:ext cx="0" cy="45676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719474" y="2218268"/>
              <a:ext cx="0" cy="45676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312141" y="3186982"/>
              <a:ext cx="0" cy="45676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755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2363" y="161759"/>
            <a:ext cx="250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bad results </a:t>
            </a:r>
            <a:r>
              <a:rPr lang="en-US" dirty="0" smtClean="0"/>
              <a:t>look like this: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03840" y="1939606"/>
            <a:ext cx="2839239" cy="3082610"/>
            <a:chOff x="203840" y="1939606"/>
            <a:chExt cx="2839239" cy="30826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1" y="1939606"/>
              <a:ext cx="2730198" cy="270164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3840" y="4652884"/>
              <a:ext cx="2839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Ga</a:t>
              </a:r>
              <a:r>
                <a:rPr lang="en-US" dirty="0" smtClean="0">
                  <a:solidFill>
                    <a:srgbClr val="FF0000"/>
                  </a:solidFill>
                </a:rPr>
                <a:t>=2, Gb=4; Gaussian priors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62339" y="1939606"/>
            <a:ext cx="2749471" cy="3082610"/>
            <a:chOff x="3762339" y="1939606"/>
            <a:chExt cx="2749471" cy="30826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339" y="1939606"/>
              <a:ext cx="2749471" cy="27035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62339" y="4652884"/>
              <a:ext cx="2749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Ga</a:t>
              </a:r>
              <a:r>
                <a:rPr lang="en-US" dirty="0" smtClean="0">
                  <a:solidFill>
                    <a:srgbClr val="FF0000"/>
                  </a:solidFill>
                </a:rPr>
                <a:t>=4, Gb=6; uniform priors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12754" y="704403"/>
            <a:ext cx="4091065" cy="1691278"/>
            <a:chOff x="2212754" y="704403"/>
            <a:chExt cx="4091065" cy="1691278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212754" y="1281545"/>
              <a:ext cx="1412519" cy="1114136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636644" y="704403"/>
              <a:ext cx="198362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notice that now there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are two solutions for the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resonance energy!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2817091" y="1281545"/>
              <a:ext cx="808182" cy="831274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941455" y="1433945"/>
              <a:ext cx="715818" cy="678874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941455" y="1433945"/>
              <a:ext cx="1362364" cy="678874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654904" y="1094508"/>
            <a:ext cx="3489096" cy="5763492"/>
            <a:chOff x="5654904" y="1094508"/>
            <a:chExt cx="3489096" cy="57634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1015" y="4918364"/>
              <a:ext cx="2112985" cy="1939636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 flipH="1">
              <a:off x="5654904" y="1094508"/>
              <a:ext cx="2392278" cy="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54636" y="1094509"/>
              <a:ext cx="392547" cy="5128491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8047183" y="1094509"/>
              <a:ext cx="692726" cy="3823855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15151" y="5022276"/>
            <a:ext cx="2636810" cy="1743163"/>
            <a:chOff x="3815151" y="5022276"/>
            <a:chExt cx="2636810" cy="1743163"/>
          </a:xfrm>
        </p:grpSpPr>
        <p:sp>
          <p:nvSpPr>
            <p:cNvPr id="28" name="TextBox 27"/>
            <p:cNvSpPr txBox="1"/>
            <p:nvPr/>
          </p:nvSpPr>
          <p:spPr>
            <a:xfrm>
              <a:off x="3815151" y="5565110"/>
              <a:ext cx="26368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sometimes, depending on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the</a:t>
              </a:r>
              <a:r>
                <a:rPr lang="en-US" dirty="0">
                  <a:solidFill>
                    <a:srgbClr val="0000FF"/>
                  </a:solidFill>
                </a:rPr>
                <a:t> </a:t>
              </a:r>
              <a:r>
                <a:rPr lang="en-US" dirty="0" smtClean="0">
                  <a:solidFill>
                    <a:srgbClr val="0000FF"/>
                  </a:solidFill>
                </a:rPr>
                <a:t>random number seed,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I even get good results for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these</a:t>
              </a:r>
              <a:r>
                <a:rPr lang="en-US" dirty="0">
                  <a:solidFill>
                    <a:srgbClr val="0000FF"/>
                  </a:solidFill>
                </a:rPr>
                <a:t> </a:t>
              </a:r>
              <a:r>
                <a:rPr lang="en-US" dirty="0" smtClean="0">
                  <a:solidFill>
                    <a:srgbClr val="0000FF"/>
                  </a:solidFill>
                </a:rPr>
                <a:t>conditions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5045364" y="5022276"/>
              <a:ext cx="0" cy="57727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755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8727" y="427185"/>
            <a:ext cx="499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looked in another way, assuming uniform priors: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53149" y="3209635"/>
            <a:ext cx="6936124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16272" y="2747970"/>
            <a:ext cx="796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</a:t>
            </a:r>
            <a:r>
              <a:rPr lang="en-US" dirty="0" smtClean="0"/>
              <a:t>/Gb</a:t>
            </a:r>
          </a:p>
          <a:p>
            <a:r>
              <a:rPr lang="en-US" dirty="0" smtClean="0"/>
              <a:t>    or</a:t>
            </a:r>
          </a:p>
          <a:p>
            <a:r>
              <a:rPr lang="en-US" dirty="0" smtClean="0"/>
              <a:t>Gb/</a:t>
            </a:r>
            <a:r>
              <a:rPr lang="en-US" dirty="0" err="1" smtClean="0"/>
              <a:t>Ga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1108363" y="2170535"/>
            <a:ext cx="1" cy="199736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46854" y="2955634"/>
            <a:ext cx="2972963" cy="47336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30936" y="2733461"/>
            <a:ext cx="2341427" cy="952348"/>
          </a:xfrm>
          <a:prstGeom prst="rect">
            <a:avLst/>
          </a:prstGeom>
          <a:solidFill>
            <a:srgbClr val="008000">
              <a:alpha val="25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08363" y="2524984"/>
            <a:ext cx="2332181" cy="1365831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56569" y="3464092"/>
            <a:ext cx="1963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good results;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all chains converge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to same values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97226" y="3676722"/>
            <a:ext cx="21082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good results;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different chains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or given chain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converge(s) to 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one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of two solutions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1989" y="3909448"/>
            <a:ext cx="20826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bad results; MCMC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cannot find the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resonance energy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and fit is completely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off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108363" y="1526308"/>
            <a:ext cx="0" cy="547413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0059" y="1189244"/>
            <a:ext cx="84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ratio of 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755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6090" y="588879"/>
            <a:ext cx="680948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can help when the </a:t>
            </a:r>
            <a:r>
              <a:rPr lang="en-US" dirty="0" smtClean="0">
                <a:solidFill>
                  <a:srgbClr val="0000FF"/>
                </a:solidFill>
              </a:rPr>
              <a:t>partial widths are similar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if you see a peak in the cross section at positive energy, there is no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  good reason to allow the energy prior to become negative</a:t>
            </a:r>
          </a:p>
          <a:p>
            <a:r>
              <a:rPr lang="en-US" dirty="0"/>
              <a:t> </a:t>
            </a:r>
            <a:r>
              <a:rPr lang="en-US" dirty="0" smtClean="0"/>
              <a:t>     [philosophical argument: what is a prior? “before seeing the data”?</a:t>
            </a:r>
          </a:p>
          <a:p>
            <a:r>
              <a:rPr lang="en-US" dirty="0"/>
              <a:t> </a:t>
            </a:r>
            <a:r>
              <a:rPr lang="en-US" dirty="0" smtClean="0"/>
              <a:t>     or “before performing the data analysis”?]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1496" y="5037947"/>
            <a:ext cx="672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next: see if any of this helps when </a:t>
            </a:r>
            <a:r>
              <a:rPr lang="en-US" dirty="0" err="1" smtClean="0"/>
              <a:t>Ga</a:t>
            </a:r>
            <a:r>
              <a:rPr lang="en-US" dirty="0" smtClean="0"/>
              <a:t> and Gb are </a:t>
            </a:r>
            <a:r>
              <a:rPr lang="en-US" dirty="0" smtClean="0">
                <a:solidFill>
                  <a:srgbClr val="FF0000"/>
                </a:solidFill>
              </a:rPr>
              <a:t>similar</a:t>
            </a:r>
            <a:r>
              <a:rPr lang="en-US" dirty="0" smtClean="0"/>
              <a:t> in magnitude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3178" y="3762278"/>
            <a:ext cx="6719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we could use</a:t>
            </a:r>
            <a:r>
              <a:rPr lang="en-US" dirty="0">
                <a:solidFill>
                  <a:srgbClr val="FF0000"/>
                </a:solidFill>
              </a:rPr>
              <a:t> initial starting values </a:t>
            </a:r>
            <a:r>
              <a:rPr lang="en-US" dirty="0"/>
              <a:t>for the MCMC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0077" y="2759525"/>
            <a:ext cx="74352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for real data: we know that the priors for reduced widths must be 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FF0000"/>
                </a:solidFill>
              </a:rPr>
              <a:t>Porter-Thomas </a:t>
            </a:r>
            <a:r>
              <a:rPr lang="en-US" dirty="0" smtClean="0">
                <a:solidFill>
                  <a:srgbClr val="FF0000"/>
                </a:solidFill>
              </a:rPr>
              <a:t>distributed </a:t>
            </a:r>
            <a:r>
              <a:rPr lang="en-US" dirty="0" smtClean="0">
                <a:solidFill>
                  <a:srgbClr val="008000"/>
                </a:solidFill>
              </a:rPr>
              <a:t>[see our earlier work: </a:t>
            </a:r>
            <a:r>
              <a:rPr lang="en-US" dirty="0" err="1" smtClean="0">
                <a:solidFill>
                  <a:srgbClr val="008000"/>
                </a:solidFill>
              </a:rPr>
              <a:t>Longland</a:t>
            </a:r>
            <a:r>
              <a:rPr lang="en-US" dirty="0" smtClean="0">
                <a:solidFill>
                  <a:srgbClr val="008000"/>
                </a:solidFill>
              </a:rPr>
              <a:t> et al, NPA 841,     </a:t>
            </a:r>
          </a:p>
          <a:p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   1 (2010); </a:t>
            </a:r>
            <a:r>
              <a:rPr lang="en-US" dirty="0" err="1" smtClean="0">
                <a:solidFill>
                  <a:srgbClr val="008000"/>
                </a:solidFill>
              </a:rPr>
              <a:t>Pogrebnyak</a:t>
            </a:r>
            <a:r>
              <a:rPr lang="en-US" dirty="0" smtClean="0">
                <a:solidFill>
                  <a:srgbClr val="008000"/>
                </a:solidFill>
              </a:rPr>
              <a:t> et al., PRC 88, 015808 (2013)]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6089" y="2331661"/>
            <a:ext cx="7562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we used a Gaussian prior for the energy; a uniform prior may be better?!</a:t>
            </a:r>
          </a:p>
        </p:txBody>
      </p:sp>
    </p:spTree>
    <p:extLst>
      <p:ext uri="{BB962C8B-B14F-4D97-AF65-F5344CB8AC3E}">
        <p14:creationId xmlns:p14="http://schemas.microsoft.com/office/powerpoint/2010/main" val="94181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726" y="104029"/>
            <a:ext cx="858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do a few tests; we will stay with </a:t>
            </a:r>
            <a:r>
              <a:rPr lang="en-US" dirty="0" err="1" smtClean="0">
                <a:solidFill>
                  <a:srgbClr val="FF0000"/>
                </a:solidFill>
              </a:rPr>
              <a:t>Ga</a:t>
            </a:r>
            <a:r>
              <a:rPr lang="en-US" dirty="0" smtClean="0">
                <a:solidFill>
                  <a:srgbClr val="FF0000"/>
                </a:solidFill>
              </a:rPr>
              <a:t>=4.5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Gb=5.5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FF0000"/>
                </a:solidFill>
              </a:rPr>
              <a:t>uniform priors </a:t>
            </a:r>
            <a:r>
              <a:rPr lang="en-US" dirty="0" smtClean="0"/>
              <a:t>for partial widths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99449" y="473361"/>
            <a:ext cx="255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 initial starting values]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821" y="1128897"/>
            <a:ext cx="3031514" cy="4359663"/>
            <a:chOff x="9821" y="1128897"/>
            <a:chExt cx="3031514" cy="43596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1" y="1618290"/>
              <a:ext cx="3031514" cy="299739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4559" y="1128897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Gaussian</a:t>
              </a:r>
              <a:r>
                <a:rPr lang="en-US" dirty="0" smtClean="0"/>
                <a:t> prior for </a:t>
              </a:r>
              <a:r>
                <a:rPr lang="en-US" dirty="0" err="1" smtClean="0"/>
                <a:t>Er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1016000" y="2274451"/>
              <a:ext cx="1350818" cy="2932544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46141" y="5150006"/>
              <a:ext cx="855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garbage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1016000" y="3371268"/>
              <a:ext cx="1812636" cy="1835727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16000" y="4478107"/>
              <a:ext cx="1223818" cy="728888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932914" y="1128897"/>
            <a:ext cx="4929885" cy="5587206"/>
            <a:chOff x="2932914" y="1128897"/>
            <a:chExt cx="4929885" cy="5587206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076359" y="1764525"/>
              <a:ext cx="0" cy="2713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2932914" y="1128897"/>
              <a:ext cx="4929885" cy="5587206"/>
              <a:chOff x="2932914" y="1128897"/>
              <a:chExt cx="4929885" cy="558720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3129" y="1618290"/>
                <a:ext cx="2999547" cy="293735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4629748" y="1128897"/>
                <a:ext cx="3233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uniform prior </a:t>
                </a:r>
                <a:r>
                  <a:rPr lang="en-US" dirty="0" err="1" smtClean="0"/>
                  <a:t>Er</a:t>
                </a:r>
                <a:r>
                  <a:rPr lang="en-US" dirty="0" smtClean="0"/>
                  <a:t> ~ </a:t>
                </a:r>
                <a:r>
                  <a:rPr lang="en-US" dirty="0" err="1" smtClean="0"/>
                  <a:t>dunif</a:t>
                </a:r>
                <a:r>
                  <a:rPr lang="en-US" dirty="0" smtClean="0"/>
                  <a:t>(0, 1000)</a:t>
                </a:r>
                <a:endParaRPr lang="en-US" dirty="0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3856183" y="4702458"/>
                <a:ext cx="519544" cy="666178"/>
              </a:xfrm>
              <a:prstGeom prst="line">
                <a:avLst/>
              </a:prstGeom>
              <a:ln w="952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666892" y="1807633"/>
                <a:ext cx="0" cy="492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235092" y="2849032"/>
                <a:ext cx="0" cy="492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556825" y="3903131"/>
                <a:ext cx="0" cy="492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4375727" y="4615686"/>
                <a:ext cx="1014077" cy="752950"/>
              </a:xfrm>
              <a:prstGeom prst="line">
                <a:avLst/>
              </a:prstGeom>
              <a:ln w="952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2932914" y="5392664"/>
                <a:ext cx="288562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F0000"/>
                    </a:solidFill>
                  </a:rPr>
                  <a:t>each given chain flip-flops </a:t>
                </a:r>
              </a:p>
              <a:p>
                <a:r>
                  <a:rPr lang="en-US" sz="1600" dirty="0" smtClean="0">
                    <a:solidFill>
                      <a:srgbClr val="FF0000"/>
                    </a:solidFill>
                  </a:rPr>
                  <a:t>between</a:t>
                </a:r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partial width solutions,</a:t>
                </a:r>
              </a:p>
              <a:p>
                <a:r>
                  <a:rPr lang="en-US" sz="1600" dirty="0" smtClean="0">
                    <a:solidFill>
                      <a:srgbClr val="FF0000"/>
                    </a:solidFill>
                  </a:rPr>
                  <a:t>but fit looks good; to be fair, </a:t>
                </a:r>
              </a:p>
              <a:p>
                <a:r>
                  <a:rPr lang="en-US" sz="1600" dirty="0" smtClean="0">
                    <a:solidFill>
                      <a:srgbClr val="FF0000"/>
                    </a:solidFill>
                  </a:rPr>
                  <a:t>we are restricting </a:t>
                </a:r>
                <a:r>
                  <a:rPr lang="en-US" sz="1600" dirty="0" err="1" smtClean="0">
                    <a:solidFill>
                      <a:srgbClr val="FF0000"/>
                    </a:solidFill>
                  </a:rPr>
                  <a:t>Er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 to positive</a:t>
                </a:r>
              </a:p>
              <a:p>
                <a:r>
                  <a:rPr lang="en-US" sz="1600" dirty="0" smtClean="0">
                    <a:solidFill>
                      <a:srgbClr val="FF0000"/>
                    </a:solidFill>
                  </a:rPr>
                  <a:t>values with this prior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148339" y="1604377"/>
            <a:ext cx="3010476" cy="5109031"/>
            <a:chOff x="6140956" y="1618290"/>
            <a:chExt cx="3010476" cy="5109031"/>
          </a:xfrm>
        </p:grpSpPr>
        <p:sp>
          <p:nvSpPr>
            <p:cNvPr id="11" name="TextBox 10"/>
            <p:cNvSpPr txBox="1"/>
            <p:nvPr/>
          </p:nvSpPr>
          <p:spPr>
            <a:xfrm>
              <a:off x="6628008" y="5403882"/>
              <a:ext cx="22725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these are “single-value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solutions”, but notice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that the peaks are </a:t>
              </a:r>
              <a:r>
                <a:rPr lang="en-US" sz="1600" u="sng" dirty="0" smtClean="0">
                  <a:solidFill>
                    <a:srgbClr val="FF0000"/>
                  </a:solidFill>
                </a:rPr>
                <a:t>much</a:t>
              </a:r>
            </a:p>
            <a:p>
              <a:r>
                <a:rPr lang="en-US" sz="1600" u="sng" dirty="0" smtClean="0">
                  <a:solidFill>
                    <a:srgbClr val="FF0000"/>
                  </a:solidFill>
                </a:rPr>
                <a:t>wider than in solution on</a:t>
              </a:r>
            </a:p>
            <a:p>
              <a:r>
                <a:rPr lang="en-US" sz="1600" u="sng" dirty="0" smtClean="0">
                  <a:solidFill>
                    <a:srgbClr val="FF0000"/>
                  </a:solidFill>
                </a:rPr>
                <a:t>left</a:t>
              </a:r>
              <a:endParaRPr lang="en-US" sz="1600" u="sng" dirty="0">
                <a:solidFill>
                  <a:srgbClr val="FF0000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6668" y="1618290"/>
              <a:ext cx="2994764" cy="2937356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6140956" y="1775863"/>
              <a:ext cx="0" cy="2713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438956" y="1811871"/>
              <a:ext cx="0" cy="492216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231523" y="2857498"/>
              <a:ext cx="0" cy="492216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629456" y="3911597"/>
              <a:ext cx="0" cy="492216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6979610" y="4702458"/>
              <a:ext cx="519544" cy="666178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7499154" y="4615686"/>
              <a:ext cx="1014077" cy="752950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181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726" y="104029"/>
            <a:ext cx="83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do more tests; we will stay with: </a:t>
            </a:r>
            <a:r>
              <a:rPr lang="en-US" dirty="0" err="1" smtClean="0">
                <a:solidFill>
                  <a:srgbClr val="FF0000"/>
                </a:solidFill>
              </a:rPr>
              <a:t>Ga</a:t>
            </a:r>
            <a:r>
              <a:rPr lang="en-US" dirty="0" smtClean="0">
                <a:solidFill>
                  <a:srgbClr val="FF0000"/>
                </a:solidFill>
              </a:rPr>
              <a:t>=4.5,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Gb=5.5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FF0000"/>
                </a:solidFill>
              </a:rPr>
              <a:t>uniform priors</a:t>
            </a:r>
            <a:r>
              <a:rPr lang="en-US" dirty="0" smtClean="0"/>
              <a:t> for all parameters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[allowing for positive values only];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 </a:t>
            </a:r>
            <a:r>
              <a:rPr lang="en-US" dirty="0"/>
              <a:t>initial starting values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9826" y="958334"/>
            <a:ext cx="7381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now we will break degeneracy in partial widths using the prior construct: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de-DE" dirty="0" err="1" smtClean="0">
                <a:solidFill>
                  <a:srgbClr val="FF0000"/>
                </a:solidFill>
              </a:rPr>
              <a:t>Ga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~ </a:t>
            </a:r>
            <a:r>
              <a:rPr lang="de-DE" dirty="0" err="1">
                <a:solidFill>
                  <a:srgbClr val="FF0000"/>
                </a:solidFill>
              </a:rPr>
              <a:t>dunif</a:t>
            </a:r>
            <a:r>
              <a:rPr lang="de-DE" dirty="0">
                <a:solidFill>
                  <a:srgbClr val="FF0000"/>
                </a:solidFill>
              </a:rPr>
              <a:t>( 0.0, </a:t>
            </a:r>
            <a:r>
              <a:rPr lang="de-DE" dirty="0" smtClean="0">
                <a:solidFill>
                  <a:srgbClr val="FF0000"/>
                </a:solidFill>
              </a:rPr>
              <a:t>500.0 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>
                <a:solidFill>
                  <a:srgbClr val="FF0000"/>
                </a:solidFill>
              </a:rPr>
              <a:t>	</a:t>
            </a:r>
            <a:r>
              <a:rPr lang="de-DE" dirty="0" err="1" smtClean="0">
                <a:solidFill>
                  <a:srgbClr val="FF0000"/>
                </a:solidFill>
              </a:rPr>
              <a:t>Gb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~ </a:t>
            </a:r>
            <a:r>
              <a:rPr lang="de-DE" dirty="0" err="1">
                <a:solidFill>
                  <a:srgbClr val="FF0000"/>
                </a:solidFill>
              </a:rPr>
              <a:t>dunif</a:t>
            </a:r>
            <a:r>
              <a:rPr lang="de-DE" dirty="0">
                <a:solidFill>
                  <a:srgbClr val="FF0000"/>
                </a:solidFill>
              </a:rPr>
              <a:t>( </a:t>
            </a:r>
            <a:r>
              <a:rPr lang="de-DE" dirty="0" err="1">
                <a:solidFill>
                  <a:srgbClr val="FF0000"/>
                </a:solidFill>
              </a:rPr>
              <a:t>Ga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smtClean="0">
                <a:solidFill>
                  <a:srgbClr val="FF0000"/>
                </a:solidFill>
              </a:rPr>
              <a:t>1000.0 )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3325" y="2549236"/>
            <a:ext cx="2932156" cy="4067837"/>
            <a:chOff x="53325" y="2549236"/>
            <a:chExt cx="2932156" cy="4067837"/>
          </a:xfrm>
        </p:grpSpPr>
        <p:sp>
          <p:nvSpPr>
            <p:cNvPr id="37" name="TextBox 36"/>
            <p:cNvSpPr txBox="1"/>
            <p:nvPr/>
          </p:nvSpPr>
          <p:spPr>
            <a:xfrm>
              <a:off x="151051" y="5786076"/>
              <a:ext cx="28344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reduced width posteriors are 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much narrower than before! 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[the displayed scale is different]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1816100" y="5216616"/>
              <a:ext cx="205908" cy="616234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5" y="2549236"/>
              <a:ext cx="2811318" cy="2784746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>
              <a:off x="2115141" y="2713566"/>
              <a:ext cx="0" cy="492216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174405" y="3704166"/>
              <a:ext cx="0" cy="492216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068583" y="4703235"/>
              <a:ext cx="0" cy="492216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69" y="4703234"/>
            <a:ext cx="2398431" cy="215476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910823" y="2514600"/>
            <a:ext cx="2915012" cy="2847334"/>
            <a:chOff x="2910823" y="2514600"/>
            <a:chExt cx="2915012" cy="2847334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2910823" y="2648352"/>
              <a:ext cx="0" cy="2713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3009940" y="2514600"/>
              <a:ext cx="2815895" cy="2783897"/>
              <a:chOff x="3009940" y="2514600"/>
              <a:chExt cx="2815895" cy="2783897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9940" y="2514600"/>
                <a:ext cx="2815895" cy="2783897"/>
              </a:xfrm>
              <a:prstGeom prst="rect">
                <a:avLst/>
              </a:prstGeom>
            </p:spPr>
          </p:pic>
          <p:cxnSp>
            <p:nvCxnSpPr>
              <p:cNvPr id="51" name="Straight Connector 50"/>
              <p:cNvCxnSpPr/>
              <p:nvPr/>
            </p:nvCxnSpPr>
            <p:spPr>
              <a:xfrm>
                <a:off x="5161024" y="2683932"/>
                <a:ext cx="0" cy="492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5127155" y="3678768"/>
                <a:ext cx="0" cy="492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5144692" y="4669368"/>
                <a:ext cx="0" cy="492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extBox 29"/>
          <p:cNvSpPr txBox="1"/>
          <p:nvPr/>
        </p:nvSpPr>
        <p:spPr>
          <a:xfrm>
            <a:off x="6500091" y="3059545"/>
            <a:ext cx="2006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did a series of runs,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results are stable</a:t>
            </a:r>
            <a:r>
              <a:rPr lang="is-I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92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3182" y="288759"/>
            <a:ext cx="480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be </a:t>
            </a:r>
            <a:r>
              <a:rPr lang="en-US" dirty="0" err="1" smtClean="0"/>
              <a:t>adventerous</a:t>
            </a:r>
            <a:r>
              <a:rPr lang="en-US" smtClean="0"/>
              <a:t>, and </a:t>
            </a:r>
            <a:r>
              <a:rPr lang="en-US" dirty="0" smtClean="0"/>
              <a:t>increase the error bars: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1174269"/>
            <a:ext cx="9108300" cy="4921713"/>
            <a:chOff x="0" y="1174269"/>
            <a:chExt cx="9108300" cy="49217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62364"/>
              <a:ext cx="4072795" cy="369223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7909" y="1174269"/>
              <a:ext cx="4940391" cy="4921713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7284234" y="1507065"/>
              <a:ext cx="0" cy="824339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381601" y="3255432"/>
              <a:ext cx="0" cy="824339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229201" y="5008032"/>
              <a:ext cx="0" cy="824339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181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8133" y="474133"/>
            <a:ext cx="70336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next, try to fit </a:t>
            </a:r>
            <a:r>
              <a:rPr lang="en-US" baseline="30000" dirty="0" smtClean="0"/>
              <a:t>3</a:t>
            </a:r>
            <a:r>
              <a:rPr lang="en-US" dirty="0" smtClean="0"/>
              <a:t>H(</a:t>
            </a:r>
            <a:r>
              <a:rPr lang="en-US" dirty="0" err="1" smtClean="0"/>
              <a:t>d,n</a:t>
            </a:r>
            <a:r>
              <a:rPr lang="en-US" dirty="0" smtClean="0"/>
              <a:t>)</a:t>
            </a:r>
            <a:r>
              <a:rPr lang="en-US" baseline="30000" dirty="0" smtClean="0"/>
              <a:t>4</a:t>
            </a:r>
            <a:r>
              <a:rPr lang="en-US" dirty="0" smtClean="0"/>
              <a:t>He data using what we have learned in these tests: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RESONANCE ENERGY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restrict to positive values [since we see that the S-factor peaks at E&gt;0]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a </a:t>
            </a:r>
            <a:r>
              <a:rPr lang="en-US" dirty="0" smtClean="0">
                <a:solidFill>
                  <a:srgbClr val="0000FF"/>
                </a:solidFill>
              </a:rPr>
              <a:t>uniform positive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0000FF"/>
                </a:solidFill>
              </a:rPr>
              <a:t>truncated Gaussian prior</a:t>
            </a:r>
          </a:p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REDUCED WIDTHS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/>
              <a:t>try Porter-Thomas distributions for reduced width priors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 break degeneracy, chose in the prior construct one width always</a:t>
            </a:r>
          </a:p>
          <a:p>
            <a:r>
              <a:rPr lang="en-US" dirty="0"/>
              <a:t> </a:t>
            </a:r>
            <a:r>
              <a:rPr lang="en-US" dirty="0" smtClean="0"/>
              <a:t>     larger than the other one [see earlier]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-    use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initial starting values </a:t>
            </a:r>
            <a:r>
              <a:rPr lang="en-US" dirty="0"/>
              <a:t>for the MCMC</a:t>
            </a:r>
          </a:p>
        </p:txBody>
      </p:sp>
    </p:spTree>
    <p:extLst>
      <p:ext uri="{BB962C8B-B14F-4D97-AF65-F5344CB8AC3E}">
        <p14:creationId xmlns:p14="http://schemas.microsoft.com/office/powerpoint/2010/main" val="285497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62000"/>
            <a:ext cx="5715000" cy="533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667" y="237067"/>
            <a:ext cx="32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Coc</a:t>
            </a:r>
            <a:r>
              <a:rPr lang="en-US" dirty="0" smtClean="0"/>
              <a:t> et al., PRD 86, 043529 (2012)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7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81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863524"/>
            <a:ext cx="4950949" cy="5359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014" y="145534"/>
            <a:ext cx="4014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Bayesian analysis of a simple </a:t>
            </a:r>
            <a:r>
              <a:rPr lang="en-US" b="1" dirty="0" err="1" smtClean="0"/>
              <a:t>Lorentzian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73700" y="340304"/>
            <a:ext cx="1103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notice 1/E in</a:t>
            </a:r>
          </a:p>
          <a:p>
            <a:r>
              <a:rPr lang="en-US" sz="1400" dirty="0" smtClean="0"/>
              <a:t>expression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49700" y="601914"/>
            <a:ext cx="1524000" cy="8839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4000" y="5257800"/>
            <a:ext cx="1892300" cy="558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0257" y="4897084"/>
            <a:ext cx="81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initial </a:t>
            </a:r>
          </a:p>
          <a:p>
            <a:r>
              <a:rPr lang="en-US" sz="1400" dirty="0" smtClean="0"/>
              <a:t>values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407400" y="155638"/>
            <a:ext cx="58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SKIP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9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00"/>
            <a:ext cx="5156200" cy="5241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68" y="904900"/>
            <a:ext cx="3972932" cy="40386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454400" y="787400"/>
            <a:ext cx="1816100" cy="2451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514850" y="787400"/>
            <a:ext cx="895350" cy="284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09168" y="297190"/>
            <a:ext cx="126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double peaked </a:t>
            </a:r>
          </a:p>
          <a:p>
            <a:r>
              <a:rPr lang="en-US" sz="1400" dirty="0" smtClean="0"/>
              <a:t>posterior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499100" y="5637599"/>
            <a:ext cx="3532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sometimes, double peaked</a:t>
            </a:r>
          </a:p>
          <a:p>
            <a:r>
              <a:rPr lang="en-US" dirty="0" smtClean="0"/>
              <a:t>      structure disappears, depending</a:t>
            </a:r>
          </a:p>
          <a:p>
            <a:r>
              <a:rPr lang="en-US" dirty="0"/>
              <a:t> </a:t>
            </a:r>
            <a:r>
              <a:rPr lang="en-US" dirty="0" smtClean="0"/>
              <a:t>     on random number seed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07400" y="155638"/>
            <a:ext cx="58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SKIP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9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63524"/>
            <a:ext cx="4950949" cy="5359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1917700"/>
            <a:ext cx="393700" cy="2413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984500" y="863524"/>
            <a:ext cx="1676400" cy="1187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48200" y="456092"/>
            <a:ext cx="2878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what happens if I remove this</a:t>
            </a:r>
          </a:p>
          <a:p>
            <a:r>
              <a:rPr lang="en-US" sz="1400" dirty="0" smtClean="0"/>
              <a:t>truncation [i.e., allowing for negative</a:t>
            </a:r>
          </a:p>
          <a:p>
            <a:r>
              <a:rPr lang="en-US" sz="1400" dirty="0" smtClean="0"/>
              <a:t>resonance energies]?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407400" y="155638"/>
            <a:ext cx="58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SKIP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9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219200"/>
            <a:ext cx="5216525" cy="538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143000"/>
            <a:ext cx="3643012" cy="369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900" y="214868"/>
            <a:ext cx="719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then sometimes, depending on the random number seed, we obtain this: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407400" y="155638"/>
            <a:ext cx="58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SKIP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9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9720" y="341868"/>
            <a:ext cx="256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 first stab at </a:t>
            </a:r>
            <a:r>
              <a:rPr lang="en-US" b="1" baseline="30000" dirty="0" smtClean="0"/>
              <a:t>3</a:t>
            </a:r>
            <a:r>
              <a:rPr lang="en-US" b="1" dirty="0" smtClean="0"/>
              <a:t>H(</a:t>
            </a:r>
            <a:r>
              <a:rPr lang="en-US" b="1" dirty="0" err="1" smtClean="0"/>
              <a:t>d,n</a:t>
            </a:r>
            <a:r>
              <a:rPr lang="en-US" b="1" dirty="0" smtClean="0"/>
              <a:t>)</a:t>
            </a:r>
            <a:r>
              <a:rPr lang="en-US" b="1" baseline="30000" dirty="0" smtClean="0"/>
              <a:t>4</a:t>
            </a:r>
            <a:r>
              <a:rPr lang="en-US" b="1" dirty="0" smtClean="0"/>
              <a:t>He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977900"/>
            <a:ext cx="7886700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300" y="5690968"/>
            <a:ext cx="7639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data are very crude [we do not have separate estimates for statistical and </a:t>
            </a:r>
          </a:p>
          <a:p>
            <a:r>
              <a:rPr lang="en-US" dirty="0"/>
              <a:t> </a:t>
            </a:r>
            <a:r>
              <a:rPr lang="en-US" dirty="0" smtClean="0"/>
              <a:t>          systematic uncertainties]; here we assume entire uncertainty is statistical;</a:t>
            </a:r>
          </a:p>
          <a:p>
            <a:r>
              <a:rPr lang="en-US" dirty="0"/>
              <a:t> </a:t>
            </a:r>
            <a:r>
              <a:rPr lang="en-US" dirty="0" smtClean="0"/>
              <a:t>          in any case, we should be able to fit the data</a:t>
            </a:r>
            <a:r>
              <a:rPr lang="is-IS" dirty="0" smtClean="0"/>
              <a:t>….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407400" y="155638"/>
            <a:ext cx="58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SKIP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9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52" y="863600"/>
            <a:ext cx="6430747" cy="50673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511300" y="2527300"/>
            <a:ext cx="5791200" cy="2178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6951" y="2077134"/>
            <a:ext cx="789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notice</a:t>
            </a:r>
          </a:p>
          <a:p>
            <a:r>
              <a:rPr lang="en-US" sz="1400" dirty="0" smtClean="0"/>
              <a:t>thinning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854149" y="4292600"/>
            <a:ext cx="880151" cy="12096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80451" y="3563034"/>
            <a:ext cx="17232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without starting</a:t>
            </a:r>
          </a:p>
          <a:p>
            <a:r>
              <a:rPr lang="en-US" sz="1400" dirty="0" smtClean="0"/>
              <a:t>values that are close,</a:t>
            </a:r>
          </a:p>
          <a:p>
            <a:r>
              <a:rPr lang="en-US" sz="1400" dirty="0" smtClean="0"/>
              <a:t>the fit is no good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8407400" y="155638"/>
            <a:ext cx="58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SKIP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9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1378</Words>
  <Application>Microsoft Macintosh PowerPoint</Application>
  <PresentationFormat>On-screen Show (4:3)</PresentationFormat>
  <Paragraphs>258</Paragraphs>
  <Slides>30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</dc:creator>
  <cp:lastModifiedBy>Christian</cp:lastModifiedBy>
  <cp:revision>131</cp:revision>
  <dcterms:created xsi:type="dcterms:W3CDTF">2016-10-08T18:50:13Z</dcterms:created>
  <dcterms:modified xsi:type="dcterms:W3CDTF">2017-07-26T14:05:38Z</dcterms:modified>
</cp:coreProperties>
</file>